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64" r:id="rId4"/>
    <p:sldId id="266" r:id="rId5"/>
    <p:sldId id="257" r:id="rId6"/>
    <p:sldId id="259" r:id="rId7"/>
    <p:sldId id="260" r:id="rId8"/>
    <p:sldId id="261" r:id="rId9"/>
    <p:sldId id="268" r:id="rId10"/>
    <p:sldId id="26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ttle, Christopher (Bioversity)" initials="KC(" lastIdx="2" clrIdx="0">
    <p:extLst/>
  </p:cmAuthor>
  <p:cmAuthor id="2" name="Jalonen, Riina (Bioversity-Malaysia)" initials="JR(" lastIdx="5" clrIdx="1">
    <p:extLst>
      <p:ext uri="{19B8F6BF-5375-455C-9EA6-DF929625EA0E}">
        <p15:presenceInfo xmlns:p15="http://schemas.microsoft.com/office/powerpoint/2012/main" userId="S-1-12-1-2247768025-1268270911-1134369926-2843743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9" autoAdjust="0"/>
    <p:restoredTop sz="69797" autoAdjust="0"/>
  </p:normalViewPr>
  <p:slideViewPr>
    <p:cSldViewPr snapToGrid="0">
      <p:cViewPr varScale="1">
        <p:scale>
          <a:sx n="47" d="100"/>
          <a:sy n="47" d="100"/>
        </p:scale>
        <p:origin x="966" y="4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4T17:05:30.840" idx="2">
    <p:pos x="6994" y="3045"/>
    <p:text>Link this to global commitments for landscape restoration and UN decade on ecosystem restoration and the central importance of FGR</p:text>
    <p:extLst>
      <p:ext uri="{C676402C-5697-4E1C-873F-D02D1690AC5C}">
        <p15:threadingInfo xmlns:p15="http://schemas.microsoft.com/office/powerpoint/2012/main" timeZoneBias="-120"/>
      </p:ext>
    </p:extLst>
  </p:cm>
  <p:cm authorId="2" dt="2019-06-17T10:25:27.491" idx="1">
    <p:pos x="10" y="10"/>
    <p:text>The following slides on the projects could be organised according to the numbering of the strategic objectives, to show that we are developing activities for each area of the strategy: Obj 1. training centre, Obj. 2 APFORGIS, Obj 3. Darwin and NSFC projects, Obj 4. APFNet</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6-17T10:26:30.758" idx="2">
    <p:pos x="10" y="10"/>
    <p:text>This could maybe be merged with the NSFC slide? 2 projects on similar issue of threatened species, with some synergistic activities (SDM and threat analysis), and some activities of their own (e.g. genomics for NSFC, seed value chains for Darwin)</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6-17T10:28:06.140" idx="3">
    <p:pos x="1196" y="1684"/>
    <p:text>3 courses so far - changed (was 4 on the slide before)</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6-14T17:03:33.053" idx="1">
    <p:pos x="6491" y="2858"/>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6-17T10:36:48.653" idx="5">
    <p:pos x="10" y="10"/>
    <p:text>There could be this kind of ‘call to action’ related to the previous slide, to emphasise how people can collaborate with the activities. Bullets are just examples, feel free to edit..!</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AFE4A-AB2F-45DE-9F5F-5AC4447673DB}" type="datetimeFigureOut">
              <a:rPr lang="zh-CN" altLang="en-US" smtClean="0"/>
              <a:pPr/>
              <a:t>2019/6/17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B6B96-F56E-435C-99C4-C4AA918B7E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The other objectives date from the previous strategy from 2014, but the second objective was added in the 2018 strategy based</a:t>
            </a:r>
            <a:r>
              <a:rPr lang="en-MY" baseline="0" dirty="0"/>
              <a:t> on a realisation that information is still widely lacking on that, and having it is necessary for achieving the other objectives</a:t>
            </a:r>
            <a:r>
              <a:rPr lang="en-MY" dirty="0"/>
              <a:t> 3 &amp; 4</a:t>
            </a:r>
          </a:p>
        </p:txBody>
      </p:sp>
      <p:sp>
        <p:nvSpPr>
          <p:cNvPr id="4" name="Slide Number Placeholder 3"/>
          <p:cNvSpPr>
            <a:spLocks noGrp="1"/>
          </p:cNvSpPr>
          <p:nvPr>
            <p:ph type="sldNum" sz="quarter" idx="10"/>
          </p:nvPr>
        </p:nvSpPr>
        <p:spPr/>
        <p:txBody>
          <a:bodyPr/>
          <a:lstStyle/>
          <a:p>
            <a:pPr>
              <a:defRPr/>
            </a:pPr>
            <a:fld id="{336CB87B-254D-4C11-8C5D-12B73B84C196}" type="slidenum">
              <a:rPr lang="en-US" altLang="en-US" smtClean="0"/>
              <a:pPr>
                <a:defRPr/>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Objective 3 / 4</a:t>
            </a:r>
          </a:p>
        </p:txBody>
      </p:sp>
      <p:sp>
        <p:nvSpPr>
          <p:cNvPr id="4" name="Slide Number Placeholder 3"/>
          <p:cNvSpPr>
            <a:spLocks noGrp="1"/>
          </p:cNvSpPr>
          <p:nvPr>
            <p:ph type="sldNum" sz="quarter" idx="5"/>
          </p:nvPr>
        </p:nvSpPr>
        <p:spPr/>
        <p:txBody>
          <a:bodyPr/>
          <a:lstStyle/>
          <a:p>
            <a:fld id="{FE9BC4E5-2BC1-4F43-85DD-A1B8F74CB7E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Objective 2</a:t>
            </a:r>
          </a:p>
        </p:txBody>
      </p:sp>
      <p:sp>
        <p:nvSpPr>
          <p:cNvPr id="4" name="Slide Number Placeholder 3"/>
          <p:cNvSpPr>
            <a:spLocks noGrp="1"/>
          </p:cNvSpPr>
          <p:nvPr>
            <p:ph type="sldNum" sz="quarter" idx="5"/>
          </p:nvPr>
        </p:nvSpPr>
        <p:spPr/>
        <p:txBody>
          <a:bodyPr/>
          <a:lstStyle/>
          <a:p>
            <a:fld id="{FE9BC4E5-2BC1-4F43-85DD-A1B8F74CB7E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06B6B96-F56E-435C-99C4-C4AA918B7E7B}" type="slidenum">
              <a:rPr lang="zh-CN" altLang="en-US" smtClean="0"/>
              <a:pPr/>
              <a:t>9</a:t>
            </a:fld>
            <a:endParaRPr lang="zh-CN" altLang="en-US"/>
          </a:p>
        </p:txBody>
      </p:sp>
    </p:spTree>
    <p:extLst>
      <p:ext uri="{BB962C8B-B14F-4D97-AF65-F5344CB8AC3E}">
        <p14:creationId xmlns:p14="http://schemas.microsoft.com/office/powerpoint/2010/main" val="3753082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lang="en-US" sz="5400" b="0" i="0" smtClean="0">
                <a:solidFill>
                  <a:schemeClr val="accent1">
                    <a:lumMod val="50000"/>
                  </a:schemeClr>
                </a:solidFill>
                <a:effectLst/>
                <a:latin typeface="Century Gothic" panose="020B0502020202020204" pitchFamily="34" charset="0"/>
              </a:defRPr>
            </a:lvl1pPr>
          </a:lstStyle>
          <a:p>
            <a:r>
              <a:rPr lang="en-US" dirty="0"/>
              <a:t>Title of the Presentation</a:t>
            </a:r>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ctr">
              <a:lnSpc>
                <a:spcPct val="100000"/>
              </a:lnSpc>
              <a:spcBef>
                <a:spcPts val="0"/>
              </a:spcBef>
              <a:buNone/>
              <a:defRPr sz="2000" b="0" baseline="0">
                <a:solidFill>
                  <a:srgbClr val="0070C0"/>
                </a:solidFill>
                <a:latin typeface="Bodoni MT" panose="02070603080606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br>
              <a:rPr lang="en-US" dirty="0"/>
            </a:br>
            <a:r>
              <a:rPr lang="en-US" dirty="0"/>
              <a:t>Position (optional)</a:t>
            </a:r>
            <a:br>
              <a:rPr lang="en-US" dirty="0"/>
            </a:br>
            <a:r>
              <a:rPr lang="en-US" dirty="0"/>
              <a:t>Organization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66737"/>
            <a:ext cx="10515600" cy="1325563"/>
          </a:xfrm>
        </p:spPr>
        <p:txBody>
          <a:bodyPr/>
          <a:lstStyle>
            <a:lvl1pPr>
              <a:defRPr>
                <a:solidFill>
                  <a:schemeClr val="accent1">
                    <a:lumMod val="50000"/>
                  </a:schemeClr>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92300"/>
            <a:ext cx="10515600" cy="4351338"/>
          </a:xfrm>
        </p:spPr>
        <p:txBody>
          <a:bodyPr/>
          <a:lstStyle>
            <a:lvl1pPr>
              <a:defRPr>
                <a:latin typeface="Bodoni MT" panose="02070603080606020203" pitchFamily="18" charset="0"/>
              </a:defRPr>
            </a:lvl1pPr>
            <a:lvl2pPr>
              <a:defRPr>
                <a:latin typeface="Bodoni MT" panose="02070603080606020203" pitchFamily="18" charset="0"/>
              </a:defRPr>
            </a:lvl2pPr>
            <a:lvl3pPr>
              <a:defRPr>
                <a:latin typeface="Bodoni MT" panose="02070603080606020203" pitchFamily="18" charset="0"/>
              </a:defRPr>
            </a:lvl3pPr>
            <a:lvl4pPr>
              <a:defRPr>
                <a:latin typeface="Bodoni MT" panose="02070603080606020203" pitchFamily="18" charset="0"/>
              </a:defRPr>
            </a:lvl4pPr>
            <a:lvl5pPr>
              <a:defRPr>
                <a:latin typeface="Bodoni MT" panose="020706030806060202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photo with title and text">
    <p:spTree>
      <p:nvGrpSpPr>
        <p:cNvPr id="1" name=""/>
        <p:cNvGrpSpPr/>
        <p:nvPr/>
      </p:nvGrpSpPr>
      <p:grpSpPr>
        <a:xfrm>
          <a:off x="0" y="0"/>
          <a:ext cx="0" cy="0"/>
          <a:chOff x="0" y="0"/>
          <a:chExt cx="0" cy="0"/>
        </a:xfrm>
      </p:grpSpPr>
      <p:sp>
        <p:nvSpPr>
          <p:cNvPr id="7" name="Rectangle 6"/>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 descr="Bioversity FINAL out copy.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69700" y="6446839"/>
            <a:ext cx="54186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6773080" y="6357450"/>
            <a:ext cx="541892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Picture Placeholder 15"/>
          <p:cNvSpPr>
            <a:spLocks noGrp="1"/>
          </p:cNvSpPr>
          <p:nvPr>
            <p:ph type="pic" sz="quarter" idx="10"/>
          </p:nvPr>
        </p:nvSpPr>
        <p:spPr>
          <a:xfrm>
            <a:off x="-99233" y="0"/>
            <a:ext cx="12376297" cy="6858000"/>
          </a:xfrm>
          <a:prstGeom prst="rect">
            <a:avLst/>
          </a:prstGeom>
        </p:spPr>
        <p:txBody>
          <a:bodyPr/>
          <a:lstStyle/>
          <a:p>
            <a:pPr lvl="0"/>
            <a:endParaRPr lang="en-US" noProof="0" dirty="0"/>
          </a:p>
        </p:txBody>
      </p:sp>
      <p:sp>
        <p:nvSpPr>
          <p:cNvPr id="20" name="Content Placeholder 19"/>
          <p:cNvSpPr>
            <a:spLocks noGrp="1"/>
          </p:cNvSpPr>
          <p:nvPr>
            <p:ph sz="quarter" idx="19"/>
          </p:nvPr>
        </p:nvSpPr>
        <p:spPr>
          <a:xfrm>
            <a:off x="587996" y="0"/>
            <a:ext cx="5486400" cy="6858000"/>
          </a:xfrm>
          <a:prstGeom prst="rect">
            <a:avLst/>
          </a:prstGeom>
          <a:solidFill>
            <a:schemeClr val="bg1">
              <a:alpha val="85000"/>
            </a:schemeClr>
          </a:solidFill>
        </p:spPr>
        <p:txBody>
          <a:bodyPr/>
          <a:lstStyle>
            <a:lvl1pPr>
              <a:buNone/>
              <a:defRPr/>
            </a:lvl1pPr>
          </a:lstStyle>
          <a:p>
            <a:pPr lvl="0"/>
            <a:endParaRPr lang="en-US" dirty="0"/>
          </a:p>
        </p:txBody>
      </p:sp>
      <p:sp>
        <p:nvSpPr>
          <p:cNvPr id="23" name="Title 3"/>
          <p:cNvSpPr>
            <a:spLocks noGrp="1"/>
          </p:cNvSpPr>
          <p:nvPr>
            <p:ph type="title"/>
          </p:nvPr>
        </p:nvSpPr>
        <p:spPr>
          <a:xfrm>
            <a:off x="840827" y="1355824"/>
            <a:ext cx="4078015" cy="570857"/>
          </a:xfrm>
          <a:prstGeom prst="rect">
            <a:avLst/>
          </a:prstGeom>
        </p:spPr>
        <p:txBody>
          <a:bodyPr anchor="t">
            <a:normAutofit/>
          </a:bodyPr>
          <a:lstStyle>
            <a:lvl1pPr>
              <a:defRPr sz="3600" b="1">
                <a:solidFill>
                  <a:schemeClr val="tx2"/>
                </a:solidFill>
                <a:latin typeface="Arial Narrow" panose="020B0606020202030204" pitchFamily="34" charset="0"/>
                <a:cs typeface="Calibri" panose="020F0502020204030204" pitchFamily="34" charset="0"/>
              </a:defRPr>
            </a:lvl1pPr>
          </a:lstStyle>
          <a:p>
            <a:r>
              <a:rPr lang="en-US"/>
              <a:t>Click to edit Master title style</a:t>
            </a:r>
            <a:endParaRPr lang="en-CA" dirty="0"/>
          </a:p>
        </p:txBody>
      </p:sp>
      <p:sp>
        <p:nvSpPr>
          <p:cNvPr id="24" name="Text Placeholder 12"/>
          <p:cNvSpPr>
            <a:spLocks noGrp="1"/>
          </p:cNvSpPr>
          <p:nvPr>
            <p:ph type="body" sz="quarter" idx="14"/>
          </p:nvPr>
        </p:nvSpPr>
        <p:spPr>
          <a:xfrm>
            <a:off x="866971" y="2081052"/>
            <a:ext cx="4745563" cy="3767956"/>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a:t>Click to edit Master text styles</a:t>
            </a:r>
          </a:p>
          <a:p>
            <a:pPr lvl="1"/>
            <a:r>
              <a:rPr lang="en-US"/>
              <a:t>Second level</a:t>
            </a:r>
          </a:p>
        </p:txBody>
      </p:sp>
      <p:sp>
        <p:nvSpPr>
          <p:cNvPr id="17" name="Text Placeholder 11"/>
          <p:cNvSpPr>
            <a:spLocks noGrp="1"/>
          </p:cNvSpPr>
          <p:nvPr>
            <p:ph type="body" sz="quarter" idx="18"/>
          </p:nvPr>
        </p:nvSpPr>
        <p:spPr>
          <a:xfrm rot="16200000">
            <a:off x="10833329" y="1008235"/>
            <a:ext cx="2366907" cy="350437"/>
          </a:xfrm>
          <a:prstGeom prst="rect">
            <a:avLst/>
          </a:prstGeom>
        </p:spPr>
        <p:txBody>
          <a:bodyPr anchor="t"/>
          <a:lstStyle>
            <a:lvl1pPr marL="0" indent="0" algn="r">
              <a:spcBef>
                <a:spcPts val="0"/>
              </a:spcBef>
              <a:buNone/>
              <a:defRPr sz="1200" baseline="0">
                <a:solidFill>
                  <a:schemeClr val="bg1"/>
                </a:solidFill>
                <a:latin typeface="+mn-lt"/>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tiff"/><Relationship Id="rId4" Type="http://schemas.openxmlformats.org/officeDocument/2006/relationships/image" Target="../media/image11.jpeg"/><Relationship Id="rId9"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922972" y="1734753"/>
            <a:ext cx="10346055" cy="1720850"/>
          </a:xfrm>
        </p:spPr>
        <p:txBody>
          <a:bodyPr>
            <a:normAutofit fontScale="90000"/>
          </a:bodyPr>
          <a:lstStyle/>
          <a:p>
            <a:r>
              <a:rPr lang="en-US" sz="4000" b="1" dirty="0"/>
              <a:t>Agenda Item 16 (Other business) </a:t>
            </a:r>
            <a:br>
              <a:rPr lang="en-US" sz="4000" b="1" dirty="0"/>
            </a:br>
            <a:r>
              <a:rPr lang="en-US" altLang="zh-CN" dirty="0">
                <a:effectLst>
                  <a:outerShdw blurRad="38100" dist="38100" dir="2700000" algn="tl">
                    <a:srgbClr val="000000">
                      <a:alpha val="43137"/>
                    </a:srgbClr>
                  </a:outerShdw>
                </a:effectLst>
              </a:rPr>
              <a:t>An update of APFORGEN activities since the last session</a:t>
            </a:r>
            <a:endParaRPr lang="zh-CN" altLang="en-US" dirty="0">
              <a:effectLst>
                <a:outerShdw blurRad="38100" dist="38100" dir="2700000" algn="tl">
                  <a:srgbClr val="000000">
                    <a:alpha val="43137"/>
                  </a:srgbClr>
                </a:outerShdw>
              </a:effectLst>
            </a:endParaRPr>
          </a:p>
        </p:txBody>
      </p:sp>
      <p:sp>
        <p:nvSpPr>
          <p:cNvPr id="5" name="副标题 4"/>
          <p:cNvSpPr>
            <a:spLocks noGrp="1"/>
          </p:cNvSpPr>
          <p:nvPr>
            <p:ph type="subTitle" idx="1"/>
          </p:nvPr>
        </p:nvSpPr>
        <p:spPr/>
        <p:txBody>
          <a:bodyPr/>
          <a:lstStyle/>
          <a:p>
            <a:endParaRPr lang="en-US" altLang="zh-CN" dirty="0"/>
          </a:p>
          <a:p>
            <a:r>
              <a:rPr lang="en-US" altLang="zh-CN" b="1" dirty="0">
                <a:effectLst>
                  <a:outerShdw blurRad="38100" dist="38100" dir="2700000" algn="tl">
                    <a:srgbClr val="000000">
                      <a:alpha val="43137"/>
                    </a:srgbClr>
                  </a:outerShdw>
                </a:effectLst>
              </a:rPr>
              <a:t>ZHENG </a:t>
            </a:r>
            <a:r>
              <a:rPr lang="en-US" altLang="zh-CN" b="1" dirty="0" err="1">
                <a:effectLst>
                  <a:outerShdw blurRad="38100" dist="38100" dir="2700000" algn="tl">
                    <a:srgbClr val="000000">
                      <a:alpha val="43137"/>
                    </a:srgbClr>
                  </a:outerShdw>
                </a:effectLst>
              </a:rPr>
              <a:t>Yongqi</a:t>
            </a:r>
            <a:endParaRPr lang="en-US" altLang="zh-CN" b="1" dirty="0">
              <a:effectLst>
                <a:outerShdw blurRad="38100" dist="38100" dir="2700000" algn="tl">
                  <a:srgbClr val="000000">
                    <a:alpha val="43137"/>
                  </a:srgbClr>
                </a:outerShdw>
              </a:effectLst>
            </a:endParaRPr>
          </a:p>
          <a:p>
            <a:r>
              <a:rPr lang="en-US" altLang="zh-CN" dirty="0">
                <a:effectLst>
                  <a:outerShdw blurRad="38100" dist="38100" dir="2700000" algn="tl">
                    <a:srgbClr val="000000">
                      <a:alpha val="43137"/>
                    </a:srgbClr>
                  </a:outerShdw>
                </a:effectLst>
              </a:rPr>
              <a:t>Chair</a:t>
            </a:r>
          </a:p>
          <a:p>
            <a:r>
              <a:rPr lang="en-US" altLang="zh-CN" dirty="0">
                <a:effectLst>
                  <a:outerShdw blurRad="38100" dist="38100" dir="2700000" algn="tl">
                    <a:srgbClr val="000000">
                      <a:alpha val="43137"/>
                    </a:srgbClr>
                  </a:outerShdw>
                </a:effectLst>
              </a:rPr>
              <a:t>Asia-Pacific Forest Genetic Resources Program</a:t>
            </a:r>
            <a:endParaRPr lang="zh-CN" alt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stretch>
            <a:fillRect/>
          </a:stretch>
        </p:blipFill>
        <p:spPr>
          <a:xfrm>
            <a:off x="2033081" y="5997068"/>
            <a:ext cx="1436885" cy="569104"/>
          </a:xfrm>
          <a:prstGeom prst="rect">
            <a:avLst/>
          </a:prstGeom>
        </p:spPr>
      </p:pic>
      <p:grpSp>
        <p:nvGrpSpPr>
          <p:cNvPr id="8" name="组合 7"/>
          <p:cNvGrpSpPr/>
          <p:nvPr/>
        </p:nvGrpSpPr>
        <p:grpSpPr>
          <a:xfrm>
            <a:off x="3560323" y="5904914"/>
            <a:ext cx="3036609" cy="797443"/>
            <a:chOff x="4377447" y="5943825"/>
            <a:chExt cx="3036609" cy="797443"/>
          </a:xfrm>
        </p:grpSpPr>
        <p:pic>
          <p:nvPicPr>
            <p:cNvPr id="9" name="Picture 6"/>
            <p:cNvPicPr>
              <a:picLocks noChangeAspect="1"/>
            </p:cNvPicPr>
            <p:nvPr/>
          </p:nvPicPr>
          <p:blipFill>
            <a:blip r:embed="rId3" cstate="print"/>
            <a:srcRect/>
            <a:stretch>
              <a:fillRect/>
            </a:stretch>
          </p:blipFill>
          <p:spPr bwMode="auto">
            <a:xfrm>
              <a:off x="4377447" y="5977721"/>
              <a:ext cx="1274321" cy="646814"/>
            </a:xfrm>
            <a:prstGeom prst="rect">
              <a:avLst/>
            </a:prstGeom>
            <a:noFill/>
            <a:ln w="9525">
              <a:noFill/>
              <a:miter lim="800000"/>
              <a:headEnd/>
              <a:tailEnd/>
            </a:ln>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611" y="5997703"/>
              <a:ext cx="668811" cy="692142"/>
            </a:xfrm>
            <a:prstGeom prst="rect">
              <a:avLst/>
            </a:prstGeom>
          </p:spPr>
        </p:pic>
        <p:pic>
          <p:nvPicPr>
            <p:cNvPr id="11" name="图片 10" descr="th[1]"/>
            <p:cNvPicPr>
              <a:picLocks noChangeAspect="1"/>
            </p:cNvPicPr>
            <p:nvPr/>
          </p:nvPicPr>
          <p:blipFill>
            <a:blip r:embed="rId5" cstate="print"/>
            <a:stretch>
              <a:fillRect/>
            </a:stretch>
          </p:blipFill>
          <p:spPr>
            <a:xfrm>
              <a:off x="6616613" y="5943825"/>
              <a:ext cx="797443" cy="797443"/>
            </a:xfrm>
            <a:prstGeom prst="rect">
              <a:avLst/>
            </a:prstGeom>
          </p:spPr>
        </p:pic>
      </p:grpSp>
      <p:cxnSp>
        <p:nvCxnSpPr>
          <p:cNvPr id="12" name="Straight Connector 11"/>
          <p:cNvCxnSpPr/>
          <p:nvPr/>
        </p:nvCxnSpPr>
        <p:spPr>
          <a:xfrm flipV="1">
            <a:off x="1318901" y="3528820"/>
            <a:ext cx="9619714" cy="1"/>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14400"/>
            <a:ext cx="10515600" cy="977900"/>
          </a:xfrm>
        </p:spPr>
        <p:txBody>
          <a:bodyPr>
            <a:normAutofit/>
          </a:bodyPr>
          <a:lstStyle/>
          <a:p>
            <a:pPr algn="ctr"/>
            <a:r>
              <a:rPr lang="en-US" altLang="zh-CN" sz="3000" b="1" dirty="0">
                <a:effectLst>
                  <a:outerShdw blurRad="38100" dist="38100" dir="2700000" algn="tl">
                    <a:srgbClr val="000000">
                      <a:alpha val="43137"/>
                    </a:srgbClr>
                  </a:outerShdw>
                </a:effectLst>
              </a:rPr>
              <a:t>Acknowledgements</a:t>
            </a:r>
            <a:endParaRPr lang="zh-CN" altLang="en-US" sz="3000"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1876301" y="2130357"/>
            <a:ext cx="8526483" cy="3356043"/>
          </a:xfrm>
        </p:spPr>
        <p:txBody>
          <a:bodyPr>
            <a:normAutofit/>
          </a:bodyPr>
          <a:lstStyle/>
          <a:p>
            <a:pPr marL="0" indent="0">
              <a:buNone/>
            </a:pPr>
            <a:r>
              <a:rPr lang="en-US" altLang="zh-CN" sz="2600" b="1" dirty="0">
                <a:latin typeface="+mn-lt"/>
              </a:rPr>
              <a:t>Many thanks are given to:</a:t>
            </a:r>
          </a:p>
          <a:p>
            <a:r>
              <a:rPr lang="en-US" altLang="zh-CN" sz="2600" dirty="0">
                <a:latin typeface="+mn-lt"/>
              </a:rPr>
              <a:t>APFC organizers for invitation</a:t>
            </a:r>
          </a:p>
          <a:p>
            <a:r>
              <a:rPr lang="en-US" altLang="zh-CN" sz="2600" dirty="0" err="1">
                <a:latin typeface="+mn-lt"/>
              </a:rPr>
              <a:t>Bioversity</a:t>
            </a:r>
            <a:r>
              <a:rPr lang="en-US" altLang="zh-CN" sz="2600" dirty="0">
                <a:latin typeface="+mn-lt"/>
              </a:rPr>
              <a:t> for providing travel support</a:t>
            </a:r>
          </a:p>
          <a:p>
            <a:r>
              <a:rPr lang="en-US" altLang="zh-CN" sz="2600" dirty="0">
                <a:latin typeface="+mn-lt"/>
              </a:rPr>
              <a:t>Drs. Riina </a:t>
            </a:r>
            <a:r>
              <a:rPr lang="en-US" altLang="zh-CN" sz="2600" dirty="0" err="1">
                <a:latin typeface="+mn-lt"/>
              </a:rPr>
              <a:t>Jalonen</a:t>
            </a:r>
            <a:r>
              <a:rPr lang="en-US" altLang="zh-CN" sz="2600" dirty="0">
                <a:latin typeface="+mn-lt"/>
              </a:rPr>
              <a:t>, Christopher Kettle, Jarkko Koskela for contributions to the preparation of the presentation </a:t>
            </a:r>
          </a:p>
          <a:p>
            <a:endParaRPr lang="zh-CN" altLang="en-US" sz="2600" dirty="0"/>
          </a:p>
        </p:txBody>
      </p:sp>
      <p:pic>
        <p:nvPicPr>
          <p:cNvPr id="4" name="Picture 6"/>
          <p:cNvPicPr>
            <a:picLocks noChangeAspect="1"/>
          </p:cNvPicPr>
          <p:nvPr/>
        </p:nvPicPr>
        <p:blipFill>
          <a:blip r:embed="rId2" cstate="print"/>
          <a:srcRect/>
          <a:stretch>
            <a:fillRect/>
          </a:stretch>
        </p:blipFill>
        <p:spPr bwMode="auto">
          <a:xfrm>
            <a:off x="4377447" y="5808173"/>
            <a:ext cx="1721796" cy="87394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srcRect/>
          <a:stretch>
            <a:fillRect/>
          </a:stretch>
        </p:blipFill>
        <p:spPr bwMode="auto">
          <a:xfrm>
            <a:off x="4377447" y="5808173"/>
            <a:ext cx="1721796" cy="873942"/>
          </a:xfrm>
          <a:prstGeom prst="rect">
            <a:avLst/>
          </a:prstGeom>
          <a:noFill/>
          <a:ln w="9525">
            <a:noFill/>
            <a:miter lim="800000"/>
            <a:headEnd/>
            <a:tailEnd/>
          </a:ln>
        </p:spPr>
      </p:pic>
      <p:sp>
        <p:nvSpPr>
          <p:cNvPr id="5" name="TextBox 4"/>
          <p:cNvSpPr txBox="1"/>
          <p:nvPr/>
        </p:nvSpPr>
        <p:spPr>
          <a:xfrm>
            <a:off x="3317132" y="2500010"/>
            <a:ext cx="4815191" cy="1200329"/>
          </a:xfrm>
          <a:prstGeom prst="rect">
            <a:avLst/>
          </a:prstGeom>
          <a:noFill/>
        </p:spPr>
        <p:txBody>
          <a:bodyPr wrap="square" rtlCol="0">
            <a:spAutoFit/>
          </a:bodyPr>
          <a:lstStyle/>
          <a:p>
            <a:r>
              <a:rPr lang="en-US" altLang="zh-CN" sz="7200" b="1" dirty="0">
                <a:effectLst>
                  <a:outerShdw blurRad="38100" dist="38100" dir="2700000" algn="tl">
                    <a:srgbClr val="000000">
                      <a:alpha val="43137"/>
                    </a:srgbClr>
                  </a:outerShdw>
                </a:effectLst>
              </a:rPr>
              <a:t>Thank you!</a:t>
            </a:r>
            <a:endParaRPr lang="zh-CN" altLang="en-US" sz="7200" b="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069734" y="1089606"/>
            <a:ext cx="3681095" cy="4896485"/>
          </a:xfrm>
          <a:prstGeom prst="rect">
            <a:avLst/>
          </a:prstGeom>
          <a:ln>
            <a:noFill/>
          </a:ln>
          <a:effectLst>
            <a:outerShdw blurRad="292100" dist="139700" dir="2700000" algn="tl" rotWithShape="0">
              <a:srgbClr val="333333">
                <a:alpha val="65000"/>
              </a:srgbClr>
            </a:outerShdw>
          </a:effectLst>
        </p:spPr>
      </p:pic>
      <p:sp>
        <p:nvSpPr>
          <p:cNvPr id="7" name="Title 10"/>
          <p:cNvSpPr txBox="1"/>
          <p:nvPr/>
        </p:nvSpPr>
        <p:spPr bwMode="auto">
          <a:xfrm>
            <a:off x="2800190" y="6264613"/>
            <a:ext cx="2374925" cy="44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normAutofit/>
          </a:bodyPr>
          <a:lstStyle>
            <a:lvl1pPr algn="l" rtl="0" eaLnBrk="0" fontAlgn="base" hangingPunct="0">
              <a:lnSpc>
                <a:spcPts val="2600"/>
              </a:lnSpc>
              <a:spcBef>
                <a:spcPct val="0"/>
              </a:spcBef>
              <a:spcAft>
                <a:spcPct val="0"/>
              </a:spcAft>
              <a:defRPr sz="2800" b="1" kern="1200">
                <a:solidFill>
                  <a:schemeClr val="accent1"/>
                </a:solidFill>
                <a:latin typeface="Calibri" panose="020F0502020204030204" pitchFamily="34" charset="0"/>
                <a:ea typeface="+mj-ea"/>
                <a:cs typeface="Calibri" panose="020F0502020204030204" pitchFamily="34" charset="0"/>
              </a:defRPr>
            </a:lvl1pPr>
            <a:lvl2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2pPr>
            <a:lvl3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3pPr>
            <a:lvl4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4pPr>
            <a:lvl5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5pPr>
            <a:lvl6pPr marL="4572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6pPr>
            <a:lvl7pPr marL="9144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7pPr>
            <a:lvl8pPr marL="13716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8pPr>
            <a:lvl9pPr marL="18288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9pPr>
          </a:lstStyle>
          <a:p>
            <a:r>
              <a:rPr lang="en-MY" sz="2400" dirty="0">
                <a:latin typeface="Arial Narrow" panose="020B0606020202030204" pitchFamily="34" charset="0"/>
              </a:rPr>
              <a:t>www.apforgen.org</a:t>
            </a:r>
          </a:p>
        </p:txBody>
      </p:sp>
      <p:sp>
        <p:nvSpPr>
          <p:cNvPr id="8" name="Title 2"/>
          <p:cNvSpPr txBox="1"/>
          <p:nvPr/>
        </p:nvSpPr>
        <p:spPr bwMode="auto">
          <a:xfrm>
            <a:off x="5868322" y="469273"/>
            <a:ext cx="4777561" cy="97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normAutofit fontScale="25000" lnSpcReduction="20000"/>
          </a:bodyPr>
          <a:lstStyle>
            <a:lvl1pPr algn="l" rtl="0" eaLnBrk="0" fontAlgn="base" hangingPunct="0">
              <a:lnSpc>
                <a:spcPts val="2600"/>
              </a:lnSpc>
              <a:spcBef>
                <a:spcPct val="0"/>
              </a:spcBef>
              <a:spcAft>
                <a:spcPct val="0"/>
              </a:spcAft>
              <a:defRPr sz="2800" b="1" kern="1200">
                <a:solidFill>
                  <a:schemeClr val="accent1"/>
                </a:solidFill>
                <a:latin typeface="Calibri" panose="020F0502020204030204" pitchFamily="34" charset="0"/>
                <a:ea typeface="+mj-ea"/>
                <a:cs typeface="Calibri" panose="020F0502020204030204" pitchFamily="34" charset="0"/>
              </a:defRPr>
            </a:lvl1pPr>
            <a:lvl2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2pPr>
            <a:lvl3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3pPr>
            <a:lvl4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4pPr>
            <a:lvl5pPr algn="l" rtl="0" eaLnBrk="0" fontAlgn="base" hangingPunct="0">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5pPr>
            <a:lvl6pPr marL="4572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6pPr>
            <a:lvl7pPr marL="9144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7pPr>
            <a:lvl8pPr marL="13716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8pPr>
            <a:lvl9pPr marL="1828800" algn="l" rtl="0" fontAlgn="base">
              <a:lnSpc>
                <a:spcPts val="2600"/>
              </a:lnSpc>
              <a:spcBef>
                <a:spcPct val="0"/>
              </a:spcBef>
              <a:spcAft>
                <a:spcPct val="0"/>
              </a:spcAft>
              <a:defRPr sz="2600" b="1">
                <a:solidFill>
                  <a:srgbClr val="000000"/>
                </a:solidFill>
                <a:latin typeface="Arial" panose="020B0604020202020204" pitchFamily="34" charset="0"/>
                <a:cs typeface="Arial" panose="020B0604020202020204" pitchFamily="34" charset="0"/>
              </a:defRPr>
            </a:lvl9pPr>
          </a:lstStyle>
          <a:p>
            <a:br>
              <a:rPr lang="en-US" dirty="0">
                <a:latin typeface="Arial Narrow" panose="020B0606020202030204" pitchFamily="34" charset="0"/>
              </a:rPr>
            </a:br>
            <a:br>
              <a:rPr lang="en-US" dirty="0">
                <a:latin typeface="Arial Narrow" panose="020B0606020202030204" pitchFamily="34" charset="0"/>
              </a:rPr>
            </a:br>
            <a:br>
              <a:rPr lang="en-US" dirty="0">
                <a:latin typeface="Arial Narrow" panose="020B0606020202030204" pitchFamily="34" charset="0"/>
              </a:rPr>
            </a:br>
            <a:br>
              <a:rPr lang="en-US" dirty="0"/>
            </a:br>
            <a:endParaRPr lang="en-MY" dirty="0">
              <a:latin typeface="Arial Narrow" panose="020B0606020202030204" pitchFamily="34" charset="0"/>
            </a:endParaRPr>
          </a:p>
        </p:txBody>
      </p:sp>
      <p:sp>
        <p:nvSpPr>
          <p:cNvPr id="9" name="Content Placeholder 3"/>
          <p:cNvSpPr>
            <a:spLocks noGrp="1"/>
          </p:cNvSpPr>
          <p:nvPr>
            <p:ph sz="quarter" idx="4294967295"/>
          </p:nvPr>
        </p:nvSpPr>
        <p:spPr>
          <a:xfrm>
            <a:off x="6367780" y="1031875"/>
            <a:ext cx="4784725" cy="4917440"/>
          </a:xfrm>
          <a:prstGeom prst="rect">
            <a:avLst/>
          </a:prstGeom>
          <a:ln>
            <a:solidFill>
              <a:schemeClr val="tx1"/>
            </a:solidFill>
          </a:ln>
        </p:spPr>
        <p:txBody>
          <a:bodyPr>
            <a:noAutofit/>
          </a:bodyPr>
          <a:lstStyle/>
          <a:p>
            <a:pPr marL="0" lvl="0" indent="0" algn="just">
              <a:lnSpc>
                <a:spcPct val="115000"/>
              </a:lnSpc>
              <a:spcAft>
                <a:spcPts val="0"/>
              </a:spcAft>
              <a:buNone/>
            </a:pPr>
            <a:r>
              <a:rPr lang="en-AU" sz="2400" b="1" dirty="0">
                <a:latin typeface="Arial Narrow" panose="020B0606020202030204" pitchFamily="34" charset="0"/>
                <a:ea typeface="宋体" panose="02010600030101010101" pitchFamily="2" charset="-122"/>
                <a:cs typeface="Times New Roman" panose="02020603050405020304" pitchFamily="18" charset="0"/>
              </a:rPr>
              <a:t>Strategic objectives 2018-2022</a:t>
            </a:r>
          </a:p>
          <a:p>
            <a:pPr marL="342900" lvl="0" indent="-342900" algn="just">
              <a:lnSpc>
                <a:spcPct val="115000"/>
              </a:lnSpc>
              <a:spcAft>
                <a:spcPts val="0"/>
              </a:spcAft>
              <a:buFont typeface="+mj-lt"/>
              <a:buAutoNum type="arabicParenR"/>
            </a:pPr>
            <a:r>
              <a:rPr lang="en-AU" sz="1800" dirty="0">
                <a:latin typeface="Arial Narrow" panose="020B0606020202030204" pitchFamily="34" charset="0"/>
                <a:ea typeface="宋体" panose="02010600030101010101" pitchFamily="2" charset="-122"/>
                <a:cs typeface="Times New Roman" panose="02020603050405020304" pitchFamily="18" charset="0"/>
              </a:rPr>
              <a:t>Mobilize political and financial support for the implementation of the Global Plan of Action on Forest Genetic Resources in the Asia-Pacific region</a:t>
            </a:r>
            <a:endParaRPr lang="en-MY" sz="1800" dirty="0">
              <a:latin typeface="Arial Narrow" panose="020B0606020202030204" pitchFamily="34" charset="0"/>
              <a:ea typeface="宋体" panose="02010600030101010101" pitchFamily="2" charset="-122"/>
            </a:endParaRPr>
          </a:p>
          <a:p>
            <a:pPr marL="342900" lvl="0" indent="-342900" algn="just">
              <a:lnSpc>
                <a:spcPct val="115000"/>
              </a:lnSpc>
              <a:spcAft>
                <a:spcPts val="0"/>
              </a:spcAft>
              <a:buFont typeface="+mj-lt"/>
              <a:buAutoNum type="arabicParenR"/>
            </a:pPr>
            <a:r>
              <a:rPr lang="en-AU" sz="1800" dirty="0">
                <a:latin typeface="Arial Narrow" panose="020B0606020202030204" pitchFamily="34" charset="0"/>
                <a:ea typeface="宋体" panose="02010600030101010101" pitchFamily="2" charset="-122"/>
                <a:cs typeface="Times New Roman" panose="02020603050405020304" pitchFamily="18" charset="0"/>
              </a:rPr>
              <a:t>Make available information about the forest genetic resources in the Asia-Pacific region</a:t>
            </a:r>
            <a:endParaRPr lang="en-MY" sz="1800" dirty="0">
              <a:latin typeface="Arial Narrow" panose="020B0606020202030204" pitchFamily="34" charset="0"/>
              <a:ea typeface="宋体" panose="02010600030101010101" pitchFamily="2" charset="-122"/>
              <a:cs typeface="Times New Roman" panose="02020603050405020304" pitchFamily="18" charset="0"/>
            </a:endParaRPr>
          </a:p>
          <a:p>
            <a:pPr marL="342900" lvl="0" indent="-342900" algn="just">
              <a:lnSpc>
                <a:spcPct val="115000"/>
              </a:lnSpc>
              <a:spcAft>
                <a:spcPts val="1000"/>
              </a:spcAft>
              <a:buFont typeface="+mj-lt"/>
              <a:buAutoNum type="arabicParenR"/>
            </a:pPr>
            <a:r>
              <a:rPr lang="en-AU" sz="1800" dirty="0">
                <a:latin typeface="Arial Narrow" panose="020B0606020202030204" pitchFamily="34" charset="0"/>
                <a:ea typeface="宋体" panose="02010600030101010101" pitchFamily="2" charset="-122"/>
                <a:cs typeface="Times New Roman" panose="02020603050405020304" pitchFamily="18" charset="0"/>
              </a:rPr>
              <a:t>Develop conservation and sustainable use strategies for regionally important and threatened tree species</a:t>
            </a:r>
          </a:p>
          <a:p>
            <a:pPr marL="342900" lvl="0" indent="-342900" algn="just">
              <a:lnSpc>
                <a:spcPct val="115000"/>
              </a:lnSpc>
              <a:spcAft>
                <a:spcPts val="1000"/>
              </a:spcAft>
              <a:buFont typeface="+mj-lt"/>
              <a:buAutoNum type="arabicParenR"/>
            </a:pPr>
            <a:r>
              <a:rPr lang="en-US" sz="1800" dirty="0">
                <a:latin typeface="Arial Narrow" panose="020B0606020202030204" pitchFamily="34" charset="0"/>
                <a:ea typeface="宋体" panose="02010600030101010101" pitchFamily="2" charset="-122"/>
                <a:cs typeface="Times New Roman" panose="02020603050405020304" pitchFamily="18" charset="0"/>
              </a:rPr>
              <a:t>Strengthen tree seed supply systems to facilitate ecosystem restoration, support local livelihoods and climate change adaptation and mitigation</a:t>
            </a:r>
            <a:endParaRPr lang="en-MY" sz="1800" dirty="0">
              <a:latin typeface="Arial Narrow" panose="020B0606020202030204" pitchFamily="34" charset="0"/>
              <a:ea typeface="宋体" panose="02010600030101010101" pitchFamily="2" charset="-122"/>
              <a:cs typeface="Times New Roman" panose="02020603050405020304" pitchFamily="18" charset="0"/>
            </a:endParaRPr>
          </a:p>
        </p:txBody>
      </p:sp>
      <p:pic>
        <p:nvPicPr>
          <p:cNvPr id="10" name="Picture 9"/>
          <p:cNvPicPr>
            <a:picLocks noChangeAspect="1"/>
          </p:cNvPicPr>
          <p:nvPr/>
        </p:nvPicPr>
        <p:blipFill rotWithShape="1">
          <a:blip r:embed="rId4" cstate="print"/>
          <a:srcRect l="8649" t="30056" r="5910" b="13004"/>
          <a:stretch/>
        </p:blipFill>
        <p:spPr>
          <a:xfrm>
            <a:off x="336107" y="2480553"/>
            <a:ext cx="1496218" cy="13618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30605"/>
            <a:ext cx="10515600" cy="1112520"/>
          </a:xfrm>
        </p:spPr>
        <p:txBody>
          <a:bodyPr>
            <a:noAutofit/>
          </a:bodyPr>
          <a:lstStyle/>
          <a:p>
            <a:pPr algn="ctr"/>
            <a:r>
              <a:rPr lang="en-US" altLang="zh-CN" sz="3200" b="1" dirty="0">
                <a:effectLst>
                  <a:outerShdw blurRad="38100" dist="38100" dir="2700000" algn="tl">
                    <a:srgbClr val="000000">
                      <a:alpha val="43137"/>
                    </a:srgbClr>
                  </a:outerShdw>
                </a:effectLst>
              </a:rPr>
              <a:t>Darwin Initiative project:</a:t>
            </a:r>
            <a:br>
              <a:rPr lang="en-US" altLang="zh-CN" sz="3200" b="1" dirty="0">
                <a:effectLst>
                  <a:outerShdw blurRad="38100" dist="38100" dir="2700000" algn="tl">
                    <a:srgbClr val="000000">
                      <a:alpha val="43137"/>
                    </a:srgbClr>
                  </a:outerShdw>
                </a:effectLst>
              </a:rPr>
            </a:br>
            <a:r>
              <a:rPr lang="en-MY" sz="3000" b="1" dirty="0">
                <a:effectLst>
                  <a:outerShdw blurRad="38100" dist="38100" dir="2700000" algn="tl">
                    <a:srgbClr val="000000">
                      <a:alpha val="43137"/>
                    </a:srgbClr>
                  </a:outerShdw>
                </a:effectLst>
              </a:rPr>
              <a:t>Conserving Rosewood genetic resources </a:t>
            </a:r>
            <a:br>
              <a:rPr lang="en-MY" sz="3000" b="1" dirty="0">
                <a:effectLst>
                  <a:outerShdw blurRad="38100" dist="38100" dir="2700000" algn="tl">
                    <a:srgbClr val="000000">
                      <a:alpha val="43137"/>
                    </a:srgbClr>
                  </a:outerShdw>
                </a:effectLst>
              </a:rPr>
            </a:br>
            <a:r>
              <a:rPr lang="en-MY" sz="3000" b="1" dirty="0">
                <a:effectLst>
                  <a:outerShdw blurRad="38100" dist="38100" dir="2700000" algn="tl">
                    <a:srgbClr val="000000">
                      <a:alpha val="43137"/>
                    </a:srgbClr>
                  </a:outerShdw>
                </a:effectLst>
              </a:rPr>
              <a:t>for resilient livelihoods (2018-2021)</a:t>
            </a:r>
          </a:p>
        </p:txBody>
      </p:sp>
      <p:pic>
        <p:nvPicPr>
          <p:cNvPr id="15" name="Picture Placeholder 1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a:fillRect/>
          </a:stretch>
        </p:blipFill>
        <p:spPr>
          <a:xfrm>
            <a:off x="7230110" y="2552065"/>
            <a:ext cx="4224020" cy="3168015"/>
          </a:xfrm>
          <a:prstGeom prst="rect">
            <a:avLst/>
          </a:prstGeom>
          <a:ln>
            <a:noFill/>
          </a:ln>
          <a:effectLst>
            <a:outerShdw blurRad="292100" dist="139700" dir="2700000" algn="tl" rotWithShape="0">
              <a:srgbClr val="333333">
                <a:alpha val="65000"/>
              </a:srgbClr>
            </a:outerShdw>
          </a:effectLst>
        </p:spPr>
      </p:pic>
      <p:sp>
        <p:nvSpPr>
          <p:cNvPr id="12" name="Text Placeholder 11"/>
          <p:cNvSpPr>
            <a:spLocks noGrp="1"/>
          </p:cNvSpPr>
          <p:nvPr>
            <p:ph type="body" sz="quarter" idx="4294967295"/>
          </p:nvPr>
        </p:nvSpPr>
        <p:spPr>
          <a:xfrm>
            <a:off x="1138136" y="2542338"/>
            <a:ext cx="5846324" cy="3089977"/>
          </a:xfrm>
          <a:ln>
            <a:solidFill>
              <a:schemeClr val="tx1"/>
            </a:solidFill>
          </a:ln>
        </p:spPr>
        <p:txBody>
          <a:bodyPr>
            <a:noAutofit/>
          </a:bodyPr>
          <a:lstStyle/>
          <a:p>
            <a:pPr marL="457200" indent="-457200" algn="just">
              <a:spcBef>
                <a:spcPts val="0"/>
              </a:spcBef>
              <a:spcAft>
                <a:spcPts val="600"/>
              </a:spcAft>
              <a:buFont typeface="Arial" panose="020B0604020202020204" pitchFamily="34" charset="0"/>
              <a:buChar char="•"/>
            </a:pPr>
            <a:r>
              <a:rPr lang="en-MY" sz="2600" dirty="0"/>
              <a:t>Cambodia, Lao PDR, Thailand, Vietnam &amp; China</a:t>
            </a:r>
          </a:p>
          <a:p>
            <a:pPr marL="457200" indent="-457200" algn="just">
              <a:spcBef>
                <a:spcPts val="0"/>
              </a:spcBef>
              <a:spcAft>
                <a:spcPts val="600"/>
              </a:spcAft>
              <a:buFont typeface="Arial" panose="020B0604020202020204" pitchFamily="34" charset="0"/>
              <a:buChar char="•"/>
            </a:pPr>
            <a:r>
              <a:rPr lang="en-MY" sz="2600" dirty="0"/>
              <a:t>Guidelines and capacities for </a:t>
            </a:r>
            <a:r>
              <a:rPr lang="en-MY" sz="2600" i="1" dirty="0"/>
              <a:t>in situ </a:t>
            </a:r>
            <a:r>
              <a:rPr lang="en-MY" sz="2600" dirty="0"/>
              <a:t>and </a:t>
            </a:r>
            <a:r>
              <a:rPr lang="en-MY" sz="2600" i="1" dirty="0"/>
              <a:t>ex situ  </a:t>
            </a:r>
            <a:r>
              <a:rPr lang="en-MY" sz="2600" dirty="0"/>
              <a:t>conservation and restoration</a:t>
            </a:r>
          </a:p>
          <a:p>
            <a:pPr marL="457200" indent="-457200" algn="just">
              <a:spcBef>
                <a:spcPts val="0"/>
              </a:spcBef>
              <a:spcAft>
                <a:spcPts val="600"/>
              </a:spcAft>
              <a:buFont typeface="Arial" panose="020B0604020202020204" pitchFamily="34" charset="0"/>
              <a:buChar char="•"/>
            </a:pPr>
            <a:r>
              <a:rPr lang="en-MY" sz="2600" dirty="0"/>
              <a:t>Improved seed quality and availability </a:t>
            </a:r>
          </a:p>
          <a:p>
            <a:pPr marL="457200" indent="-457200" algn="just">
              <a:spcBef>
                <a:spcPts val="0"/>
              </a:spcBef>
              <a:spcAft>
                <a:spcPts val="600"/>
              </a:spcAft>
              <a:buFont typeface="Arial" panose="020B0604020202020204" pitchFamily="34" charset="0"/>
              <a:buChar char="•"/>
            </a:pPr>
            <a:r>
              <a:rPr lang="en-MY" sz="2600" dirty="0"/>
              <a:t>Seed value chains for livelihood benefits</a:t>
            </a:r>
          </a:p>
        </p:txBody>
      </p:sp>
      <p:grpSp>
        <p:nvGrpSpPr>
          <p:cNvPr id="10" name="组合 9"/>
          <p:cNvGrpSpPr/>
          <p:nvPr/>
        </p:nvGrpSpPr>
        <p:grpSpPr>
          <a:xfrm>
            <a:off x="5622587" y="5768504"/>
            <a:ext cx="565670" cy="960254"/>
            <a:chOff x="6128426" y="5393483"/>
            <a:chExt cx="701857" cy="1121265"/>
          </a:xfrm>
        </p:grpSpPr>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8426" y="5393483"/>
              <a:ext cx="649779" cy="517300"/>
            </a:xfrm>
            <a:prstGeom prst="rect">
              <a:avLst/>
            </a:prstGeom>
          </p:spPr>
        </p:pic>
        <p:pic>
          <p:nvPicPr>
            <p:cNvPr id="9" name="Picture 8" descr="A drawing of a face&#10;&#10;Description generated with high confidence"/>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8318"/>
            <a:stretch>
              <a:fillRect/>
            </a:stretch>
          </p:blipFill>
          <p:spPr>
            <a:xfrm>
              <a:off x="6157609" y="5881300"/>
              <a:ext cx="672674" cy="633448"/>
            </a:xfrm>
            <a:prstGeom prst="rect">
              <a:avLst/>
            </a:prstGeom>
          </p:spPr>
        </p:pic>
      </p:grpSp>
      <p:pic>
        <p:nvPicPr>
          <p:cNvPr id="3" name="Picture 2" descr="A drawing of a face&#10;&#10;Description generated with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3319" y="6033455"/>
            <a:ext cx="2042810" cy="608644"/>
          </a:xfrm>
          <a:prstGeom prst="rect">
            <a:avLst/>
          </a:prstGeom>
        </p:spPr>
      </p:pic>
      <p:pic>
        <p:nvPicPr>
          <p:cNvPr id="2" name="Picture 1"/>
          <p:cNvPicPr>
            <a:picLocks noChangeAspect="1"/>
          </p:cNvPicPr>
          <p:nvPr/>
        </p:nvPicPr>
        <p:blipFill>
          <a:blip r:embed="rId7" cstate="print"/>
          <a:stretch>
            <a:fillRect/>
          </a:stretch>
        </p:blipFill>
        <p:spPr>
          <a:xfrm>
            <a:off x="2295727" y="5959237"/>
            <a:ext cx="1160965" cy="719471"/>
          </a:xfrm>
          <a:prstGeom prst="rect">
            <a:avLst/>
          </a:prstGeom>
        </p:spPr>
      </p:pic>
      <p:pic>
        <p:nvPicPr>
          <p:cNvPr id="11" name="Picture 6"/>
          <p:cNvPicPr>
            <a:picLocks noChangeAspect="1"/>
          </p:cNvPicPr>
          <p:nvPr/>
        </p:nvPicPr>
        <p:blipFill>
          <a:blip r:embed="rId8" cstate="print"/>
          <a:srcRect/>
          <a:stretch>
            <a:fillRect/>
          </a:stretch>
        </p:blipFill>
        <p:spPr bwMode="auto">
          <a:xfrm>
            <a:off x="6346704" y="6079696"/>
            <a:ext cx="1104900" cy="56070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4978"/>
            <a:ext cx="10515600" cy="1325563"/>
          </a:xfrm>
        </p:spPr>
        <p:txBody>
          <a:bodyPr>
            <a:normAutofit/>
          </a:bodyPr>
          <a:lstStyle/>
          <a:p>
            <a:pPr algn="ctr">
              <a:lnSpc>
                <a:spcPts val="3000"/>
              </a:lnSpc>
            </a:pPr>
            <a:r>
              <a:rPr lang="en-MY" sz="3000" b="1" dirty="0">
                <a:effectLst>
                  <a:outerShdw blurRad="38100" dist="38100" dir="2700000" algn="tl">
                    <a:srgbClr val="000000">
                      <a:alpha val="43137"/>
                    </a:srgbClr>
                  </a:outerShdw>
                </a:effectLst>
              </a:rPr>
              <a:t>APFORGIS: Establishing an Information System for conserving native tree species and their genetic resources in Asia-Pacific (2017-2019)</a:t>
            </a:r>
          </a:p>
        </p:txBody>
      </p:sp>
      <p:sp>
        <p:nvSpPr>
          <p:cNvPr id="5" name="Text Placeholder 4"/>
          <p:cNvSpPr>
            <a:spLocks noGrp="1"/>
          </p:cNvSpPr>
          <p:nvPr>
            <p:ph type="body" sz="quarter" idx="4294967295"/>
          </p:nvPr>
        </p:nvSpPr>
        <p:spPr>
          <a:xfrm>
            <a:off x="1439694" y="2486025"/>
            <a:ext cx="9542834" cy="3136562"/>
          </a:xfrm>
        </p:spPr>
        <p:txBody>
          <a:bodyPr>
            <a:noAutofit/>
          </a:bodyPr>
          <a:lstStyle/>
          <a:p>
            <a:pPr marL="457200" indent="-457200" algn="just">
              <a:buFont typeface="Arial" panose="020B0604020202020204" pitchFamily="34" charset="0"/>
              <a:buChar char="•"/>
            </a:pPr>
            <a:r>
              <a:rPr lang="en-MY" sz="2600" dirty="0"/>
              <a:t>Regional gap analysis on the conservation status of 70 socio-economically important tree species</a:t>
            </a:r>
          </a:p>
          <a:p>
            <a:pPr marL="457200" indent="-457200" algn="just">
              <a:buFont typeface="Arial" panose="020B0604020202020204" pitchFamily="34" charset="0"/>
              <a:buChar char="•"/>
            </a:pPr>
            <a:r>
              <a:rPr lang="en-MY" sz="2600" dirty="0"/>
              <a:t>Seed zones identified to support restoration</a:t>
            </a:r>
          </a:p>
          <a:p>
            <a:pPr marL="457200" indent="-457200" algn="just">
              <a:buFont typeface="Arial" panose="020B0604020202020204" pitchFamily="34" charset="0"/>
              <a:buChar char="•"/>
            </a:pPr>
            <a:r>
              <a:rPr lang="en-MY" sz="2600" dirty="0"/>
              <a:t>Data sourcing, validation and regional priority setting with 40+ partners</a:t>
            </a:r>
          </a:p>
          <a:p>
            <a:pPr marL="457200" indent="-457200" algn="just">
              <a:buFont typeface="Arial" panose="020B0604020202020204" pitchFamily="34" charset="0"/>
              <a:buChar char="•"/>
            </a:pPr>
            <a:r>
              <a:rPr lang="en-MY" sz="2600" dirty="0"/>
              <a:t>Web tool for setting spatial conservation and restoration priorities</a:t>
            </a:r>
          </a:p>
          <a:p>
            <a:pPr marL="457200" indent="-457200" algn="just">
              <a:buFont typeface="Arial" panose="020B0604020202020204" pitchFamily="34" charset="0"/>
              <a:buChar char="•"/>
            </a:pPr>
            <a:r>
              <a:rPr lang="en-MY" sz="2600" dirty="0"/>
              <a:t>Capacity strengthening for applying methods to other species</a:t>
            </a:r>
          </a:p>
          <a:p>
            <a:pPr marL="457200" indent="-457200" algn="just">
              <a:buFontTx/>
              <a:buChar char="-"/>
            </a:pPr>
            <a:endParaRPr lang="en-MY" sz="2600" dirty="0"/>
          </a:p>
        </p:txBody>
      </p:sp>
      <p:pic>
        <p:nvPicPr>
          <p:cNvPr id="7" name="Picture 6"/>
          <p:cNvPicPr>
            <a:picLocks noChangeAspect="1"/>
          </p:cNvPicPr>
          <p:nvPr/>
        </p:nvPicPr>
        <p:blipFill>
          <a:blip r:embed="rId3" cstate="print"/>
          <a:srcRect/>
          <a:stretch>
            <a:fillRect/>
          </a:stretch>
        </p:blipFill>
        <p:spPr bwMode="auto">
          <a:xfrm>
            <a:off x="6521801" y="6011602"/>
            <a:ext cx="1104900" cy="560705"/>
          </a:xfrm>
          <a:prstGeom prst="rect">
            <a:avLst/>
          </a:prstGeom>
          <a:noFill/>
          <a:ln w="9525">
            <a:noFill/>
            <a:miter lim="800000"/>
            <a:headEnd/>
            <a:tailEnd/>
          </a:ln>
        </p:spPr>
      </p:pic>
      <p:pic>
        <p:nvPicPr>
          <p:cNvPr id="3" name="Picture 2"/>
          <p:cNvPicPr>
            <a:picLocks noChangeAspect="1"/>
          </p:cNvPicPr>
          <p:nvPr/>
        </p:nvPicPr>
        <p:blipFill>
          <a:blip r:embed="rId4" cstate="print"/>
          <a:stretch>
            <a:fillRect/>
          </a:stretch>
        </p:blipFill>
        <p:spPr>
          <a:xfrm>
            <a:off x="2097699" y="5924145"/>
            <a:ext cx="1068882" cy="662406"/>
          </a:xfrm>
          <a:prstGeom prst="rect">
            <a:avLst/>
          </a:prstGeom>
        </p:spPr>
      </p:pic>
      <p:pic>
        <p:nvPicPr>
          <p:cNvPr id="8" name="Picture 7"/>
          <p:cNvPicPr>
            <a:picLocks noChangeAspect="1"/>
          </p:cNvPicPr>
          <p:nvPr/>
        </p:nvPicPr>
        <p:blipFill>
          <a:blip r:embed="rId5" cstate="print"/>
          <a:stretch>
            <a:fillRect/>
          </a:stretch>
        </p:blipFill>
        <p:spPr>
          <a:xfrm>
            <a:off x="3088760" y="5944956"/>
            <a:ext cx="1570790" cy="62213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7185" t="11864" r="13742" b="15014"/>
          <a:stretch/>
        </p:blipFill>
        <p:spPr bwMode="auto">
          <a:xfrm>
            <a:off x="4684357" y="6031149"/>
            <a:ext cx="1735897" cy="55867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3" y="937473"/>
            <a:ext cx="10731527" cy="1134095"/>
          </a:xfrm>
        </p:spPr>
        <p:txBody>
          <a:bodyPr>
            <a:noAutofit/>
          </a:bodyPr>
          <a:lstStyle/>
          <a:p>
            <a:pPr algn="ctr"/>
            <a:r>
              <a:rPr lang="en-US" sz="3000" b="1" dirty="0">
                <a:effectLst>
                  <a:outerShdw blurRad="38100" dist="38100" dir="2700000" algn="tl">
                    <a:srgbClr val="000000">
                      <a:alpha val="43137"/>
                    </a:srgbClr>
                  </a:outerShdw>
                </a:effectLst>
              </a:rPr>
              <a:t>NSFC-CGIAR cooperation project:</a:t>
            </a:r>
            <a:br>
              <a:rPr lang="en-US" sz="3000" b="1" dirty="0">
                <a:effectLst>
                  <a:outerShdw blurRad="38100" dist="38100" dir="2700000" algn="tl">
                    <a:srgbClr val="000000">
                      <a:alpha val="43137"/>
                    </a:srgbClr>
                  </a:outerShdw>
                </a:effectLst>
              </a:rPr>
            </a:br>
            <a:r>
              <a:rPr lang="en-US" sz="3000" b="1" dirty="0" err="1">
                <a:effectLst>
                  <a:outerShdw blurRad="38100" dist="38100" dir="2700000" algn="tl">
                    <a:srgbClr val="000000">
                      <a:alpha val="43137"/>
                    </a:srgbClr>
                  </a:outerShdw>
                </a:effectLst>
              </a:rPr>
              <a:t>Mapp</a:t>
            </a:r>
            <a:r>
              <a:rPr lang="en-GB" altLang="zh-CN" sz="3000" b="1" dirty="0" err="1">
                <a:effectLst>
                  <a:outerShdw blurRad="38100" dist="38100" dir="2700000" algn="tl">
                    <a:srgbClr val="000000">
                      <a:alpha val="43137"/>
                    </a:srgbClr>
                  </a:outerShdw>
                </a:effectLst>
              </a:rPr>
              <a:t>ing</a:t>
            </a:r>
            <a:r>
              <a:rPr lang="en-GB" altLang="zh-CN" sz="3000" b="1" dirty="0">
                <a:effectLst>
                  <a:outerShdw blurRad="38100" dist="38100" dir="2700000" algn="tl">
                    <a:srgbClr val="000000">
                      <a:alpha val="43137"/>
                    </a:srgbClr>
                  </a:outerShdw>
                </a:effectLst>
              </a:rPr>
              <a:t> genetic diversity of key species of </a:t>
            </a:r>
            <a:r>
              <a:rPr lang="en-GB" altLang="zh-CN" sz="3000" b="1" i="1" dirty="0">
                <a:effectLst>
                  <a:outerShdw blurRad="38100" dist="38100" dir="2700000" algn="tl">
                    <a:srgbClr val="000000">
                      <a:alpha val="43137"/>
                    </a:srgbClr>
                  </a:outerShdw>
                </a:effectLst>
              </a:rPr>
              <a:t>Dalbergia</a:t>
            </a:r>
            <a:r>
              <a:rPr lang="en-GB" altLang="zh-CN" sz="3000" b="1" dirty="0">
                <a:effectLst>
                  <a:outerShdw blurRad="38100" dist="38100" dir="2700000" algn="tl">
                    <a:srgbClr val="000000">
                      <a:alpha val="43137"/>
                    </a:srgbClr>
                  </a:outerShdw>
                </a:effectLst>
              </a:rPr>
              <a:t> in Asia and Pacific region (2018-2022)</a:t>
            </a:r>
            <a:endParaRPr lang="en-US" sz="3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08971" y="2370454"/>
            <a:ext cx="5321030" cy="3310499"/>
          </a:xfrm>
          <a:ln>
            <a:solidFill>
              <a:schemeClr val="tx1"/>
            </a:solidFill>
          </a:ln>
        </p:spPr>
        <p:txBody>
          <a:bodyPr>
            <a:noAutofit/>
          </a:bodyPr>
          <a:lstStyle/>
          <a:p>
            <a:pPr algn="just"/>
            <a:r>
              <a:rPr lang="en-US" sz="1600" dirty="0">
                <a:latin typeface="+mn-lt"/>
              </a:rPr>
              <a:t>Joint proposal by Chinese Academy of Forestry (CAF) and </a:t>
            </a:r>
            <a:r>
              <a:rPr lang="en-US" sz="1600" dirty="0" err="1">
                <a:latin typeface="+mn-lt"/>
              </a:rPr>
              <a:t>Bioversity</a:t>
            </a:r>
            <a:r>
              <a:rPr lang="en-US" sz="1600" dirty="0">
                <a:latin typeface="+mn-lt"/>
              </a:rPr>
              <a:t> International (BI), involving APFORGEN members including Thailand, Cambodia, Laos, Vietnam,  Myanmar;</a:t>
            </a:r>
          </a:p>
          <a:p>
            <a:pPr algn="just"/>
            <a:r>
              <a:rPr lang="en-US" altLang="zh-CN" sz="1600" dirty="0">
                <a:latin typeface="+mn-lt"/>
              </a:rPr>
              <a:t>Mapping d</a:t>
            </a:r>
            <a:r>
              <a:rPr lang="en-US" sz="1600" dirty="0">
                <a:latin typeface="+mn-lt"/>
              </a:rPr>
              <a:t>istribution and genetic diversity of key Dalbergia species in the region;</a:t>
            </a:r>
          </a:p>
          <a:p>
            <a:pPr algn="just"/>
            <a:r>
              <a:rPr lang="en-US" sz="1600" dirty="0">
                <a:latin typeface="+mn-lt"/>
              </a:rPr>
              <a:t>Exploring genomic information by high throughput sequencing;</a:t>
            </a:r>
          </a:p>
          <a:p>
            <a:pPr algn="just"/>
            <a:r>
              <a:rPr lang="en-US" sz="1600" dirty="0">
                <a:latin typeface="+mn-lt"/>
              </a:rPr>
              <a:t>Using Species Distribution Model  (SDM) to identify causes for and diversity loss and potential threats to Dalbergia under climate change;</a:t>
            </a:r>
          </a:p>
          <a:p>
            <a:pPr algn="just"/>
            <a:r>
              <a:rPr lang="en-US" sz="1600" dirty="0">
                <a:latin typeface="+mn-lt"/>
              </a:rPr>
              <a:t>Developing conservation strategies for the selected </a:t>
            </a:r>
            <a:r>
              <a:rPr lang="en-US" sz="1600" i="1" dirty="0" err="1">
                <a:latin typeface="+mn-lt"/>
              </a:rPr>
              <a:t>Dalbergia</a:t>
            </a:r>
            <a:r>
              <a:rPr lang="en-US" sz="1600" dirty="0">
                <a:latin typeface="+mn-lt"/>
              </a:rPr>
              <a:t> species.</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317" y="6057400"/>
            <a:ext cx="574040" cy="570230"/>
          </a:xfrm>
          <a:prstGeom prst="rect">
            <a:avLst/>
          </a:prstGeom>
        </p:spPr>
      </p:pic>
      <p:pic>
        <p:nvPicPr>
          <p:cNvPr id="4" name="图片 3"/>
          <p:cNvPicPr>
            <a:picLocks noChangeAspect="1"/>
          </p:cNvPicPr>
          <p:nvPr/>
        </p:nvPicPr>
        <p:blipFill>
          <a:blip r:embed="rId3" cstate="print"/>
          <a:stretch>
            <a:fillRect/>
          </a:stretch>
        </p:blipFill>
        <p:spPr>
          <a:xfrm>
            <a:off x="1267392" y="2582721"/>
            <a:ext cx="4677546" cy="271885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stretch>
            <a:fillRect/>
          </a:stretch>
        </p:blipFill>
        <p:spPr>
          <a:xfrm>
            <a:off x="2947480" y="6009322"/>
            <a:ext cx="1624566" cy="643438"/>
          </a:xfrm>
          <a:prstGeom prst="rect">
            <a:avLst/>
          </a:prstGeom>
        </p:spPr>
      </p:pic>
      <p:grpSp>
        <p:nvGrpSpPr>
          <p:cNvPr id="11" name="组合 10"/>
          <p:cNvGrpSpPr/>
          <p:nvPr/>
        </p:nvGrpSpPr>
        <p:grpSpPr>
          <a:xfrm>
            <a:off x="4620638" y="5943827"/>
            <a:ext cx="3036609" cy="797443"/>
            <a:chOff x="4377447" y="5943825"/>
            <a:chExt cx="3036609" cy="797443"/>
          </a:xfrm>
        </p:grpSpPr>
        <p:pic>
          <p:nvPicPr>
            <p:cNvPr id="12" name="Picture 6"/>
            <p:cNvPicPr>
              <a:picLocks noChangeAspect="1"/>
            </p:cNvPicPr>
            <p:nvPr/>
          </p:nvPicPr>
          <p:blipFill>
            <a:blip r:embed="rId5" cstate="print"/>
            <a:srcRect/>
            <a:stretch>
              <a:fillRect/>
            </a:stretch>
          </p:blipFill>
          <p:spPr bwMode="auto">
            <a:xfrm>
              <a:off x="4377447" y="5977721"/>
              <a:ext cx="1274321" cy="646814"/>
            </a:xfrm>
            <a:prstGeom prst="rect">
              <a:avLst/>
            </a:prstGeom>
            <a:noFill/>
            <a:ln w="9525">
              <a:noFill/>
              <a:miter lim="800000"/>
              <a:headEnd/>
              <a:tailEnd/>
            </a:ln>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4611" y="5997703"/>
              <a:ext cx="668811" cy="692142"/>
            </a:xfrm>
            <a:prstGeom prst="rect">
              <a:avLst/>
            </a:prstGeom>
          </p:spPr>
        </p:pic>
        <p:pic>
          <p:nvPicPr>
            <p:cNvPr id="14" name="图片 13" descr="th[1]"/>
            <p:cNvPicPr>
              <a:picLocks noChangeAspect="1"/>
            </p:cNvPicPr>
            <p:nvPr/>
          </p:nvPicPr>
          <p:blipFill>
            <a:blip r:embed="rId7" cstate="print"/>
            <a:stretch>
              <a:fillRect/>
            </a:stretch>
          </p:blipFill>
          <p:spPr>
            <a:xfrm>
              <a:off x="6616613" y="5943825"/>
              <a:ext cx="797443" cy="79744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50026"/>
            <a:ext cx="10515600" cy="942274"/>
          </a:xfrm>
        </p:spPr>
        <p:txBody>
          <a:bodyPr>
            <a:normAutofit/>
          </a:bodyPr>
          <a:lstStyle/>
          <a:p>
            <a:pPr algn="ctr"/>
            <a:r>
              <a:rPr lang="en-US" altLang="zh-CN" sz="3000" b="1" dirty="0" err="1">
                <a:effectLst>
                  <a:outerShdw blurRad="38100" dist="38100" dir="2700000" algn="tl">
                    <a:srgbClr val="000000">
                      <a:alpha val="43137"/>
                    </a:srgbClr>
                  </a:outerShdw>
                </a:effectLst>
              </a:rPr>
              <a:t>APFNet</a:t>
            </a:r>
            <a:r>
              <a:rPr lang="en-US" altLang="zh-CN" sz="3000" b="1" dirty="0">
                <a:effectLst>
                  <a:outerShdw blurRad="38100" dist="38100" dir="2700000" algn="tl">
                    <a:srgbClr val="000000">
                      <a:alpha val="43137"/>
                    </a:srgbClr>
                  </a:outerShdw>
                </a:effectLst>
              </a:rPr>
              <a:t> project</a:t>
            </a:r>
            <a:endParaRPr lang="zh-CN" altLang="en-US" sz="3000"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1413163" y="2054431"/>
            <a:ext cx="9666515" cy="3626522"/>
          </a:xfrm>
        </p:spPr>
        <p:txBody>
          <a:bodyPr>
            <a:normAutofit/>
          </a:bodyPr>
          <a:lstStyle/>
          <a:p>
            <a:pPr algn="just"/>
            <a:r>
              <a:rPr lang="en-US" altLang="zh-CN" sz="2600" dirty="0">
                <a:latin typeface="+mn-lt"/>
              </a:rPr>
              <a:t>Joint proposal by CAF, BI, Philippines, Thailand, Sri Lanka</a:t>
            </a:r>
          </a:p>
          <a:p>
            <a:pPr algn="just"/>
            <a:r>
              <a:rPr lang="en-US" altLang="zh-CN" sz="2600" dirty="0">
                <a:latin typeface="+mn-lt"/>
              </a:rPr>
              <a:t>The proposal has been approved in the second round panel review, and requested for further improvement in the design of project activities </a:t>
            </a:r>
          </a:p>
          <a:p>
            <a:pPr algn="just"/>
            <a:r>
              <a:rPr lang="en-US" altLang="zh-CN" sz="2600" dirty="0">
                <a:latin typeface="+mn-lt"/>
              </a:rPr>
              <a:t>Reviewing past restoration projects to identify experiences and lessons learned from the successes and failures</a:t>
            </a:r>
          </a:p>
          <a:p>
            <a:pPr algn="just"/>
            <a:r>
              <a:rPr lang="en-US" altLang="zh-CN" sz="2600" dirty="0">
                <a:latin typeface="+mn-lt"/>
              </a:rPr>
              <a:t>Proposing best practices of restoration of degraded forestland in participating members</a:t>
            </a: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8297" y="5894961"/>
            <a:ext cx="828113" cy="797668"/>
          </a:xfrm>
          <a:prstGeom prst="rect">
            <a:avLst/>
          </a:prstGeom>
          <a:noFill/>
          <a:ln>
            <a:noFill/>
          </a:ln>
        </p:spPr>
      </p:pic>
      <p:grpSp>
        <p:nvGrpSpPr>
          <p:cNvPr id="8" name="组合 7"/>
          <p:cNvGrpSpPr/>
          <p:nvPr/>
        </p:nvGrpSpPr>
        <p:grpSpPr>
          <a:xfrm>
            <a:off x="4260715" y="5943825"/>
            <a:ext cx="3036609" cy="797443"/>
            <a:chOff x="4377447" y="5943825"/>
            <a:chExt cx="3036609" cy="797443"/>
          </a:xfrm>
        </p:grpSpPr>
        <p:pic>
          <p:nvPicPr>
            <p:cNvPr id="5" name="Picture 6"/>
            <p:cNvPicPr>
              <a:picLocks noChangeAspect="1"/>
            </p:cNvPicPr>
            <p:nvPr/>
          </p:nvPicPr>
          <p:blipFill>
            <a:blip r:embed="rId3" cstate="print"/>
            <a:srcRect/>
            <a:stretch>
              <a:fillRect/>
            </a:stretch>
          </p:blipFill>
          <p:spPr bwMode="auto">
            <a:xfrm>
              <a:off x="4377447" y="5977721"/>
              <a:ext cx="1274321" cy="646814"/>
            </a:xfrm>
            <a:prstGeom prst="rect">
              <a:avLst/>
            </a:prstGeom>
            <a:noFill/>
            <a:ln w="9525">
              <a:noFill/>
              <a:miter lim="800000"/>
              <a:headEnd/>
              <a:tailEnd/>
            </a:ln>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611" y="5997703"/>
              <a:ext cx="668811" cy="692142"/>
            </a:xfrm>
            <a:prstGeom prst="rect">
              <a:avLst/>
            </a:prstGeom>
          </p:spPr>
        </p:pic>
        <p:pic>
          <p:nvPicPr>
            <p:cNvPr id="7" name="图片 6" descr="th[1]"/>
            <p:cNvPicPr>
              <a:picLocks noChangeAspect="1"/>
            </p:cNvPicPr>
            <p:nvPr/>
          </p:nvPicPr>
          <p:blipFill>
            <a:blip r:embed="rId5" cstate="print"/>
            <a:stretch>
              <a:fillRect/>
            </a:stretch>
          </p:blipFill>
          <p:spPr>
            <a:xfrm>
              <a:off x="6616613" y="5943825"/>
              <a:ext cx="797443" cy="797443"/>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73778"/>
            <a:ext cx="10515600" cy="1045028"/>
          </a:xfrm>
        </p:spPr>
        <p:txBody>
          <a:bodyPr>
            <a:normAutofit/>
          </a:bodyPr>
          <a:lstStyle/>
          <a:p>
            <a:pPr algn="ctr"/>
            <a:r>
              <a:rPr lang="en-US" altLang="zh-CN" sz="3000" b="1" dirty="0">
                <a:effectLst>
                  <a:outerShdw blurRad="38100" dist="38100" dir="2700000" algn="tl">
                    <a:srgbClr val="000000">
                      <a:alpha val="43137"/>
                    </a:srgbClr>
                  </a:outerShdw>
                </a:effectLst>
              </a:rPr>
              <a:t>Regional Forest Genetic Resources training center</a:t>
            </a:r>
            <a:endParaRPr lang="zh-CN" altLang="en-US" sz="3000"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1401444" y="2208530"/>
            <a:ext cx="6186130" cy="3666975"/>
          </a:xfrm>
          <a:ln>
            <a:solidFill>
              <a:schemeClr val="tx1"/>
            </a:solidFill>
          </a:ln>
        </p:spPr>
        <p:txBody>
          <a:bodyPr>
            <a:normAutofit fontScale="70000" lnSpcReduction="20000"/>
          </a:bodyPr>
          <a:lstStyle/>
          <a:p>
            <a:pPr algn="just"/>
            <a:r>
              <a:rPr lang="en-US" altLang="zh-CN" dirty="0">
                <a:latin typeface="+mn-lt"/>
              </a:rPr>
              <a:t>Established in 2015 by CAF and BI in collaboration with China Happy Ecology </a:t>
            </a:r>
          </a:p>
          <a:p>
            <a:pPr algn="just"/>
            <a:r>
              <a:rPr lang="en-US" altLang="zh-CN" dirty="0">
                <a:latin typeface="+mn-lt"/>
              </a:rPr>
              <a:t>3 training courses have been completed</a:t>
            </a:r>
          </a:p>
          <a:p>
            <a:pPr lvl="0" algn="just"/>
            <a:r>
              <a:rPr lang="en-US" altLang="zh-CN" dirty="0">
                <a:latin typeface="+mn-lt"/>
              </a:rPr>
              <a:t>Targeting capacity building of member countries in management, conservation and technologies for sustainable utilization of FGR </a:t>
            </a:r>
          </a:p>
          <a:p>
            <a:pPr lvl="0" algn="just"/>
            <a:r>
              <a:rPr lang="en-US" altLang="zh-CN" dirty="0">
                <a:latin typeface="+mn-lt"/>
              </a:rPr>
              <a:t>Inviting worldwide experts for lecturing at the training center</a:t>
            </a:r>
          </a:p>
          <a:p>
            <a:pPr lvl="0" algn="just"/>
            <a:r>
              <a:rPr lang="en-US" altLang="zh-CN" dirty="0">
                <a:latin typeface="+mn-lt"/>
              </a:rPr>
              <a:t>From theories to practices, and from conservation to utilization: case studies of conserving forest tree species</a:t>
            </a:r>
          </a:p>
          <a:p>
            <a:pPr lvl="0" algn="just"/>
            <a:r>
              <a:rPr lang="en-US" altLang="zh-CN" dirty="0">
                <a:latin typeface="+mn-lt"/>
              </a:rPr>
              <a:t>Uses of GIS platforms, Species Distribution Models for conservation</a:t>
            </a:r>
          </a:p>
          <a:p>
            <a:pPr algn="just"/>
            <a:endParaRPr lang="en-US" altLang="zh-CN" sz="2000" dirty="0"/>
          </a:p>
        </p:txBody>
      </p:sp>
      <p:pic>
        <p:nvPicPr>
          <p:cNvPr id="6" name="Picture 6"/>
          <p:cNvPicPr>
            <a:picLocks noChangeAspect="1"/>
          </p:cNvPicPr>
          <p:nvPr/>
        </p:nvPicPr>
        <p:blipFill>
          <a:blip r:embed="rId2" cstate="print"/>
          <a:srcRect/>
          <a:stretch>
            <a:fillRect/>
          </a:stretch>
        </p:blipFill>
        <p:spPr bwMode="auto">
          <a:xfrm>
            <a:off x="2919183" y="6046341"/>
            <a:ext cx="1233402" cy="626045"/>
          </a:xfrm>
          <a:prstGeom prst="rect">
            <a:avLst/>
          </a:prstGeom>
          <a:noFill/>
          <a:ln w="9525">
            <a:noFill/>
            <a:miter lim="800000"/>
            <a:headEnd/>
            <a:tailEnd/>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555" y="6046341"/>
            <a:ext cx="668811" cy="692142"/>
          </a:xfrm>
          <a:prstGeom prst="rect">
            <a:avLst/>
          </a:prstGeom>
        </p:spPr>
      </p:pic>
      <p:pic>
        <p:nvPicPr>
          <p:cNvPr id="4" name="图片 3"/>
          <p:cNvPicPr>
            <a:picLocks noChangeAspect="1"/>
          </p:cNvPicPr>
          <p:nvPr/>
        </p:nvPicPr>
        <p:blipFill>
          <a:blip r:embed="rId4" cstate="print"/>
          <a:stretch>
            <a:fillRect/>
          </a:stretch>
        </p:blipFill>
        <p:spPr>
          <a:xfrm>
            <a:off x="8035088" y="2184684"/>
            <a:ext cx="2992755" cy="1890395"/>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5" cstate="print"/>
          <a:stretch>
            <a:fillRect/>
          </a:stretch>
        </p:blipFill>
        <p:spPr>
          <a:xfrm>
            <a:off x="8024725" y="4329613"/>
            <a:ext cx="3035624" cy="1671718"/>
          </a:xfrm>
          <a:prstGeom prst="rect">
            <a:avLst/>
          </a:prstGeom>
          <a:ln>
            <a:noFill/>
          </a:ln>
          <a:effectLst>
            <a:outerShdw blurRad="292100" dist="139700" dir="2700000" algn="tl" rotWithShape="0">
              <a:srgbClr val="333333">
                <a:alpha val="65000"/>
              </a:srgbClr>
            </a:outerShdw>
          </a:effectLst>
        </p:spPr>
      </p:pic>
      <p:pic>
        <p:nvPicPr>
          <p:cNvPr id="7" name="图片 6" descr="th[1]"/>
          <p:cNvPicPr>
            <a:picLocks noChangeAspect="1"/>
          </p:cNvPicPr>
          <p:nvPr/>
        </p:nvPicPr>
        <p:blipFill>
          <a:blip r:embed="rId6" cstate="print"/>
          <a:stretch>
            <a:fillRect/>
          </a:stretch>
        </p:blipFill>
        <p:spPr>
          <a:xfrm>
            <a:off x="5040732" y="6060557"/>
            <a:ext cx="797443" cy="797443"/>
          </a:xfrm>
          <a:prstGeom prst="rect">
            <a:avLst/>
          </a:prstGeom>
        </p:spPr>
      </p:pic>
      <p:pic>
        <p:nvPicPr>
          <p:cNvPr id="9" name="Picture 8"/>
          <p:cNvPicPr>
            <a:picLocks noChangeAspect="1"/>
          </p:cNvPicPr>
          <p:nvPr/>
        </p:nvPicPr>
        <p:blipFill>
          <a:blip r:embed="rId7" cstate="print"/>
          <a:stretch>
            <a:fillRect/>
          </a:stretch>
        </p:blipFill>
        <p:spPr>
          <a:xfrm>
            <a:off x="5983308" y="6022556"/>
            <a:ext cx="1691816" cy="6700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26275"/>
            <a:ext cx="10515600" cy="966025"/>
          </a:xfrm>
        </p:spPr>
        <p:txBody>
          <a:bodyPr>
            <a:normAutofit/>
          </a:bodyPr>
          <a:lstStyle/>
          <a:p>
            <a:pPr algn="ctr"/>
            <a:r>
              <a:rPr lang="en-US" altLang="zh-CN" sz="3000" b="1" dirty="0">
                <a:effectLst>
                  <a:outerShdw blurRad="38100" dist="38100" dir="2700000" algn="tl">
                    <a:srgbClr val="000000">
                      <a:alpha val="43137"/>
                    </a:srgbClr>
                  </a:outerShdw>
                </a:effectLst>
              </a:rPr>
              <a:t>Future plan</a:t>
            </a:r>
            <a:endParaRPr lang="zh-CN" altLang="en-US" sz="3000"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1567815" y="1892300"/>
            <a:ext cx="9278525" cy="3720560"/>
          </a:xfrm>
        </p:spPr>
        <p:txBody>
          <a:bodyPr vert="horz" lIns="91440" tIns="45720" rIns="91440" bIns="45720" rtlCol="0">
            <a:normAutofit/>
          </a:bodyPr>
          <a:lstStyle/>
          <a:p>
            <a:pPr algn="just">
              <a:lnSpc>
                <a:spcPct val="80000"/>
              </a:lnSpc>
            </a:pPr>
            <a:r>
              <a:rPr lang="en-US" altLang="zh-CN" sz="2400" dirty="0">
                <a:latin typeface="+mn-lt"/>
              </a:rPr>
              <a:t>The 4th training course to be held in October 2019, including</a:t>
            </a:r>
          </a:p>
          <a:p>
            <a:pPr marL="685800" lvl="2" algn="just">
              <a:lnSpc>
                <a:spcPct val="80000"/>
              </a:lnSpc>
              <a:spcBef>
                <a:spcPts val="1000"/>
              </a:spcBef>
            </a:pPr>
            <a:r>
              <a:rPr lang="en-US" altLang="zh-CN" sz="1800" dirty="0">
                <a:latin typeface="+mn-lt"/>
                <a:sym typeface="+mn-ea"/>
              </a:rPr>
              <a:t>Application of SDM and threat mapping</a:t>
            </a:r>
          </a:p>
          <a:p>
            <a:pPr marL="685800" lvl="2" algn="just">
              <a:lnSpc>
                <a:spcPct val="80000"/>
              </a:lnSpc>
              <a:spcBef>
                <a:spcPts val="1000"/>
              </a:spcBef>
            </a:pPr>
            <a:r>
              <a:rPr lang="en-US" altLang="zh-CN" sz="1800" dirty="0">
                <a:latin typeface="+mn-lt"/>
                <a:sym typeface="+mn-ea"/>
              </a:rPr>
              <a:t>GIS based information system on FGR</a:t>
            </a:r>
          </a:p>
          <a:p>
            <a:pPr marL="685800" lvl="2" algn="just">
              <a:lnSpc>
                <a:spcPct val="80000"/>
              </a:lnSpc>
              <a:spcBef>
                <a:spcPts val="1000"/>
              </a:spcBef>
            </a:pPr>
            <a:r>
              <a:rPr lang="en-US" altLang="zh-CN" sz="1800" dirty="0">
                <a:latin typeface="+mn-lt"/>
              </a:rPr>
              <a:t>Introduction to the SoW-FGR-2</a:t>
            </a:r>
          </a:p>
          <a:p>
            <a:pPr marL="685800" lvl="2" algn="just">
              <a:lnSpc>
                <a:spcPct val="80000"/>
              </a:lnSpc>
              <a:spcBef>
                <a:spcPts val="1000"/>
              </a:spcBef>
            </a:pPr>
            <a:r>
              <a:rPr lang="en-US" altLang="zh-CN" sz="1800" dirty="0">
                <a:latin typeface="+mn-lt"/>
              </a:rPr>
              <a:t>FGR forum by high-level governmental officials of member countries</a:t>
            </a:r>
          </a:p>
          <a:p>
            <a:pPr algn="just">
              <a:lnSpc>
                <a:spcPct val="80000"/>
              </a:lnSpc>
            </a:pPr>
            <a:r>
              <a:rPr lang="en-US" altLang="zh-CN" sz="2400" dirty="0">
                <a:latin typeface="+mn-lt"/>
              </a:rPr>
              <a:t>Preparation of a 3-year plan for future APFORGEN activities</a:t>
            </a:r>
          </a:p>
          <a:p>
            <a:pPr algn="just">
              <a:lnSpc>
                <a:spcPct val="80000"/>
              </a:lnSpc>
            </a:pPr>
            <a:r>
              <a:rPr lang="en-US" altLang="zh-CN" sz="2400" dirty="0">
                <a:latin typeface="+mn-lt"/>
              </a:rPr>
              <a:t>Continue to seek supports from various resources, including governments, private sector and donor agencies</a:t>
            </a:r>
          </a:p>
          <a:p>
            <a:pPr algn="just">
              <a:lnSpc>
                <a:spcPct val="80000"/>
              </a:lnSpc>
            </a:pPr>
            <a:r>
              <a:rPr lang="en-US" altLang="zh-CN" sz="2400" dirty="0">
                <a:latin typeface="+mn-lt"/>
              </a:rPr>
              <a:t>Exploring opportunities for synergies between the regional networks</a:t>
            </a:r>
            <a:endParaRPr lang="zh-CN" altLang="en-US" sz="2400" dirty="0">
              <a:latin typeface="+mn-lt"/>
            </a:endParaRPr>
          </a:p>
        </p:txBody>
      </p:sp>
      <p:pic>
        <p:nvPicPr>
          <p:cNvPr id="6" name="Picture 6"/>
          <p:cNvPicPr>
            <a:picLocks noChangeAspect="1"/>
          </p:cNvPicPr>
          <p:nvPr/>
        </p:nvPicPr>
        <p:blipFill>
          <a:blip r:embed="rId3" cstate="print"/>
          <a:srcRect/>
          <a:stretch>
            <a:fillRect/>
          </a:stretch>
        </p:blipFill>
        <p:spPr bwMode="auto">
          <a:xfrm>
            <a:off x="2909455" y="6046341"/>
            <a:ext cx="1233402" cy="626045"/>
          </a:xfrm>
          <a:prstGeom prst="rect">
            <a:avLst/>
          </a:prstGeom>
          <a:noFill/>
          <a:ln w="9525">
            <a:noFill/>
            <a:miter lim="800000"/>
            <a:headEnd/>
            <a:tailEnd/>
          </a:ln>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822" y="6024392"/>
            <a:ext cx="668811" cy="692142"/>
          </a:xfrm>
          <a:prstGeom prst="rect">
            <a:avLst/>
          </a:prstGeom>
        </p:spPr>
      </p:pic>
      <p:pic>
        <p:nvPicPr>
          <p:cNvPr id="7" name="图片 6" descr="th[1]"/>
          <p:cNvPicPr>
            <a:picLocks noChangeAspect="1"/>
          </p:cNvPicPr>
          <p:nvPr/>
        </p:nvPicPr>
        <p:blipFill>
          <a:blip r:embed="rId5" cstate="print"/>
          <a:stretch>
            <a:fillRect/>
          </a:stretch>
        </p:blipFill>
        <p:spPr>
          <a:xfrm>
            <a:off x="6031151" y="5973553"/>
            <a:ext cx="738532" cy="7385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F4BA-075A-4E71-83B0-83567C8A194B}"/>
              </a:ext>
            </a:extLst>
          </p:cNvPr>
          <p:cNvSpPr>
            <a:spLocks noGrp="1"/>
          </p:cNvSpPr>
          <p:nvPr>
            <p:ph type="title"/>
          </p:nvPr>
        </p:nvSpPr>
        <p:spPr/>
        <p:txBody>
          <a:bodyPr/>
          <a:lstStyle/>
          <a:p>
            <a:r>
              <a:rPr lang="en-MY" dirty="0"/>
              <a:t>We welcome:</a:t>
            </a:r>
          </a:p>
        </p:txBody>
      </p:sp>
      <p:sp>
        <p:nvSpPr>
          <p:cNvPr id="3" name="Content Placeholder 2">
            <a:extLst>
              <a:ext uri="{FF2B5EF4-FFF2-40B4-BE49-F238E27FC236}">
                <a16:creationId xmlns:a16="http://schemas.microsoft.com/office/drawing/2014/main" id="{4B2D6FD5-9B4B-48EB-8BF0-689CAB5B6D3C}"/>
              </a:ext>
            </a:extLst>
          </p:cNvPr>
          <p:cNvSpPr>
            <a:spLocks noGrp="1"/>
          </p:cNvSpPr>
          <p:nvPr>
            <p:ph idx="1"/>
          </p:nvPr>
        </p:nvSpPr>
        <p:spPr>
          <a:xfrm>
            <a:off x="838200" y="1892300"/>
            <a:ext cx="5717540" cy="4351338"/>
          </a:xfrm>
        </p:spPr>
        <p:txBody>
          <a:bodyPr>
            <a:normAutofit lnSpcReduction="10000"/>
          </a:bodyPr>
          <a:lstStyle/>
          <a:p>
            <a:r>
              <a:rPr lang="en-US" dirty="0"/>
              <a:t>Information on FGR training needs for the training </a:t>
            </a:r>
            <a:r>
              <a:rPr lang="en-US" dirty="0" err="1"/>
              <a:t>centre</a:t>
            </a:r>
            <a:endParaRPr lang="en-US" dirty="0"/>
          </a:p>
          <a:p>
            <a:r>
              <a:rPr lang="en-US" dirty="0"/>
              <a:t>Suggestions for targets and activities for the next workplan</a:t>
            </a:r>
          </a:p>
          <a:p>
            <a:r>
              <a:rPr lang="en-US" dirty="0"/>
              <a:t>In kind and other support for implementing activities in member countries</a:t>
            </a:r>
          </a:p>
          <a:p>
            <a:r>
              <a:rPr lang="en-US" dirty="0"/>
              <a:t>Collaboration to develop regional projects, </a:t>
            </a:r>
            <a:r>
              <a:rPr lang="en-US" dirty="0" err="1"/>
              <a:t>organise</a:t>
            </a:r>
            <a:r>
              <a:rPr lang="en-US" dirty="0"/>
              <a:t> meetings and workshops, and advocate for FGR in policy and planning processes</a:t>
            </a:r>
          </a:p>
          <a:p>
            <a:endParaRPr lang="en-MY" dirty="0"/>
          </a:p>
        </p:txBody>
      </p:sp>
      <p:pic>
        <p:nvPicPr>
          <p:cNvPr id="7" name="Picture 6" descr="A group of people sitting at a table&#10;&#10;Description generated with very high confidence">
            <a:extLst>
              <a:ext uri="{FF2B5EF4-FFF2-40B4-BE49-F238E27FC236}">
                <a16:creationId xmlns:a16="http://schemas.microsoft.com/office/drawing/2014/main" id="{82394393-69F9-4DF0-80FB-4BF371C00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7070" y="1892300"/>
            <a:ext cx="4798060" cy="3198707"/>
          </a:xfrm>
          <a:prstGeom prst="rect">
            <a:avLst/>
          </a:prstGeom>
        </p:spPr>
      </p:pic>
    </p:spTree>
    <p:extLst>
      <p:ext uri="{BB962C8B-B14F-4D97-AF65-F5344CB8AC3E}">
        <p14:creationId xmlns:p14="http://schemas.microsoft.com/office/powerpoint/2010/main" val="1354004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642</Words>
  <Application>Microsoft Office PowerPoint</Application>
  <PresentationFormat>Widescreen</PresentationFormat>
  <Paragraphs>68</Paragraphs>
  <Slides>11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宋体</vt:lpstr>
      <vt:lpstr>Arial</vt:lpstr>
      <vt:lpstr>Arial Narrow</vt:lpstr>
      <vt:lpstr>Bodoni MT</vt:lpstr>
      <vt:lpstr>Calibri</vt:lpstr>
      <vt:lpstr>Calibri Light</vt:lpstr>
      <vt:lpstr>Century Gothic</vt:lpstr>
      <vt:lpstr>Times New Roman</vt:lpstr>
      <vt:lpstr>Office Theme</vt:lpstr>
      <vt:lpstr>Agenda Item 16 (Other business)  An update of APFORGEN activities since the last session</vt:lpstr>
      <vt:lpstr>PowerPoint Presentation</vt:lpstr>
      <vt:lpstr>Darwin Initiative project: Conserving Rosewood genetic resources  for resilient livelihoods (2018-2021)</vt:lpstr>
      <vt:lpstr>APFORGIS: Establishing an Information System for conserving native tree species and their genetic resources in Asia-Pacific (2017-2019)</vt:lpstr>
      <vt:lpstr>NSFC-CGIAR cooperation project: Mapping genetic diversity of key species of Dalbergia in Asia and Pacific region (2018-2022)</vt:lpstr>
      <vt:lpstr>APFNet project</vt:lpstr>
      <vt:lpstr>Regional Forest Genetic Resources training center</vt:lpstr>
      <vt:lpstr>Future plan</vt:lpstr>
      <vt:lpstr>We welcome:</vt:lpstr>
      <vt:lpstr>Acknowledgements</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Sarigumba, Maria (FAORAP)</dc:creator>
  <cp:lastModifiedBy>Jalonen, Riina (Bioversity-Malaysia)</cp:lastModifiedBy>
  <cp:revision>65</cp:revision>
  <dcterms:created xsi:type="dcterms:W3CDTF">2019-05-07T04:53:00Z</dcterms:created>
  <dcterms:modified xsi:type="dcterms:W3CDTF">2019-06-17T02:38:55Z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